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_rels/slideMaster1.xml.rels" ContentType="application/vnd.openxmlformats-package.relationships+xml"/>
  <Override PartName="/ppt/theme/theme1.xml" ContentType="application/vnd.openxmlformats-officedocument.them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_rels/presentation.xml.rels" ContentType="application/vnd.openxmlformats-package.relationshi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presProps.xml" ContentType="application/vnd.openxmlformats-officedocument.presentationml.presProps+xml"/>
  <Override PartName="/ppt/media/image1.png" ContentType="image/png"/>
  <Override PartName="/ppt/media/image2.jpeg" ContentType="image/jpeg"/>
  <Override PartName="/ppt/media/image8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media/image7.png" ContentType="image/png"/>
  <Override PartName="/ppt/media/image9.png" ContentType="image/png"/>
  <Override PartName="/ppt/media/image10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</p:sldIdLst>
  <p:sldSz cx="9144000" cy="68580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wo Conten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Master title style</a:t>
            </a:r>
            <a:endParaRPr b="0" lang="ru-RU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37400" cy="4524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343080" indent="-343080" defTabSz="4572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Master text styles</a:t>
            </a: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743040" indent="-285840" defTabSz="4572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level</a:t>
            </a:r>
            <a:endParaRPr b="0" lang="ru-RU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143000" indent="-228600" defTabSz="4572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level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600200" indent="-228600" defTabSz="4572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level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057400" indent="-228600" defTabSz="4572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»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level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4648320" y="1600200"/>
            <a:ext cx="4037400" cy="4524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343080" indent="-343080" defTabSz="4572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Master text styles</a:t>
            </a: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743040" indent="-285840" defTabSz="4572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level</a:t>
            </a:r>
            <a:endParaRPr b="0" lang="ru-RU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143000" indent="-228600" defTabSz="4572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level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600200" indent="-228600" defTabSz="4572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level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057400" indent="-228600" defTabSz="4572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»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level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dt" idx="1"/>
          </p:nvPr>
        </p:nvSpPr>
        <p:spPr>
          <a:xfrm>
            <a:off x="457200" y="6356520"/>
            <a:ext cx="213264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4572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&lt;дата/время&gt;</a:t>
            </a:r>
            <a:endParaRPr b="0" lang="ru-RU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ftr" idx="2"/>
          </p:nvPr>
        </p:nvSpPr>
        <p:spPr>
          <a:xfrm>
            <a:off x="3124080" y="6356520"/>
            <a:ext cx="289440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&lt;нижний колонтитул&gt;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" name="PlaceHolder 6"/>
          <p:cNvSpPr>
            <a:spLocks noGrp="1"/>
          </p:cNvSpPr>
          <p:nvPr>
            <p:ph type="sldNum" idx="3"/>
          </p:nvPr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1330DEBB-C231-4E9D-A8B8-FD5A2C45BA3B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&lt;номер&gt;</a:t>
            </a:fld>
            <a:endParaRPr b="0" lang="ru-RU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 and Conten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Master title style</a:t>
            </a:r>
            <a:endParaRPr b="0" lang="ru-RU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8520" cy="4524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343080" indent="-343080" defTabSz="4572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Master text styles</a:t>
            </a:r>
            <a:endParaRPr b="0" lang="ru-RU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743040" indent="-285840" defTabSz="4572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level</a:t>
            </a: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143000" indent="-228600" defTabSz="4572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level</a:t>
            </a:r>
            <a:endParaRPr b="0" lang="ru-RU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600200" indent="-228600" defTabSz="4572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level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057400" indent="-228600" defTabSz="4572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»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level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dt" idx="28"/>
          </p:nvPr>
        </p:nvSpPr>
        <p:spPr>
          <a:xfrm>
            <a:off x="457200" y="6356520"/>
            <a:ext cx="213264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4572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&lt;дата/время&gt;</a:t>
            </a:r>
            <a:endParaRPr b="0" lang="ru-RU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ftr" idx="29"/>
          </p:nvPr>
        </p:nvSpPr>
        <p:spPr>
          <a:xfrm>
            <a:off x="3124080" y="6356520"/>
            <a:ext cx="289440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&lt;нижний колонтитул&gt;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3" name="PlaceHolder 5"/>
          <p:cNvSpPr>
            <a:spLocks noGrp="1"/>
          </p:cNvSpPr>
          <p:nvPr>
            <p:ph type="sldNum" idx="30"/>
          </p:nvPr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67F36405-5C22-48FD-B197-C0F0CF10E5EE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&lt;номер&gt;</a:t>
            </a:fld>
            <a:endParaRPr b="0" lang="ru-RU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ection Header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722160" y="4406760"/>
            <a:ext cx="7771320" cy="1361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4000" strike="noStrike" u="none" cap="all">
                <a:solidFill>
                  <a:schemeClr val="dk1"/>
                </a:solidFill>
                <a:effectLst/>
                <a:uFillTx/>
                <a:latin typeface="Calibri"/>
              </a:rPr>
              <a:t>Click to edit Master title style</a:t>
            </a:r>
            <a:endParaRPr b="0" lang="ru-RU" sz="4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722160" y="2906640"/>
            <a:ext cx="7771320" cy="1499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457200">
              <a:lnSpc>
                <a:spcPct val="100000"/>
              </a:lnSpc>
              <a:spcBef>
                <a:spcPts val="400"/>
              </a:spcBef>
              <a:buNone/>
              <a:tabLst>
                <a:tab algn="l" pos="0"/>
              </a:tabLst>
            </a:pPr>
            <a:r>
              <a:rPr b="0" lang="en-US" sz="20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Click to edit Master text styles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 type="dt" idx="31"/>
          </p:nvPr>
        </p:nvSpPr>
        <p:spPr>
          <a:xfrm>
            <a:off x="457200" y="6356520"/>
            <a:ext cx="213264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4572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&lt;дата/время&gt;</a:t>
            </a:r>
            <a:endParaRPr b="0" lang="ru-RU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7" name="PlaceHolder 4"/>
          <p:cNvSpPr>
            <a:spLocks noGrp="1"/>
          </p:cNvSpPr>
          <p:nvPr>
            <p:ph type="ftr" idx="32"/>
          </p:nvPr>
        </p:nvSpPr>
        <p:spPr>
          <a:xfrm>
            <a:off x="3124080" y="6356520"/>
            <a:ext cx="289440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&lt;нижний колонтитул&gt;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8" name="PlaceHolder 5"/>
          <p:cNvSpPr>
            <a:spLocks noGrp="1"/>
          </p:cNvSpPr>
          <p:nvPr>
            <p:ph type="sldNum" idx="33"/>
          </p:nvPr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F6E2C769-EF27-427F-B4E7-CA999103E8DF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&lt;номер&gt;</a:t>
            </a:fld>
            <a:endParaRPr b="0" lang="ru-RU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omparison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Master title style</a:t>
            </a:r>
            <a:endParaRPr b="0" lang="ru-RU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57200" y="1535040"/>
            <a:ext cx="4039200" cy="638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457200">
              <a:lnSpc>
                <a:spcPct val="100000"/>
              </a:lnSpc>
              <a:spcBef>
                <a:spcPts val="479"/>
              </a:spcBef>
              <a:buNone/>
              <a:tabLst>
                <a:tab algn="l" pos="0"/>
              </a:tabLst>
            </a:pPr>
            <a:r>
              <a:rPr b="1" lang="en-US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Master text styles</a:t>
            </a:r>
            <a:endParaRPr b="0" lang="ru-RU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457200" y="2174760"/>
            <a:ext cx="4039200" cy="3950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343080" indent="-343080" defTabSz="4572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Master text styles</a:t>
            </a:r>
            <a:endParaRPr b="0" lang="ru-RU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743040" indent="-285840" defTabSz="4572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level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143000" indent="-228600" defTabSz="4572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level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600200" indent="-228600" defTabSz="4572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16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level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057400" indent="-228600" defTabSz="4572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Font typeface="Arial"/>
              <a:buChar char="»"/>
            </a:pPr>
            <a:r>
              <a:rPr b="0" lang="en-US" sz="16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level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" name="PlaceHolder 4"/>
          <p:cNvSpPr>
            <a:spLocks noGrp="1"/>
          </p:cNvSpPr>
          <p:nvPr>
            <p:ph type="body"/>
          </p:nvPr>
        </p:nvSpPr>
        <p:spPr>
          <a:xfrm>
            <a:off x="4645080" y="1535040"/>
            <a:ext cx="4040640" cy="638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457200">
              <a:lnSpc>
                <a:spcPct val="100000"/>
              </a:lnSpc>
              <a:spcBef>
                <a:spcPts val="479"/>
              </a:spcBef>
              <a:buNone/>
              <a:tabLst>
                <a:tab algn="l" pos="0"/>
              </a:tabLst>
            </a:pPr>
            <a:r>
              <a:rPr b="1" lang="en-US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Master text styles</a:t>
            </a:r>
            <a:endParaRPr b="0" lang="ru-RU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" name="PlaceHolder 5"/>
          <p:cNvSpPr>
            <a:spLocks noGrp="1"/>
          </p:cNvSpPr>
          <p:nvPr>
            <p:ph type="body"/>
          </p:nvPr>
        </p:nvSpPr>
        <p:spPr>
          <a:xfrm>
            <a:off x="4645080" y="2174760"/>
            <a:ext cx="4040640" cy="3950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343080" indent="-343080" defTabSz="4572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Master text styles</a:t>
            </a:r>
            <a:endParaRPr b="0" lang="ru-RU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743040" indent="-285840" defTabSz="4572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level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143000" indent="-228600" defTabSz="4572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level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600200" indent="-228600" defTabSz="4572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16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level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057400" indent="-228600" defTabSz="4572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Font typeface="Arial"/>
              <a:buChar char="»"/>
            </a:pPr>
            <a:r>
              <a:rPr b="0" lang="en-US" sz="16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level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" name="PlaceHolder 6"/>
          <p:cNvSpPr>
            <a:spLocks noGrp="1"/>
          </p:cNvSpPr>
          <p:nvPr>
            <p:ph type="dt" idx="4"/>
          </p:nvPr>
        </p:nvSpPr>
        <p:spPr>
          <a:xfrm>
            <a:off x="457200" y="6356520"/>
            <a:ext cx="213264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4572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&lt;дата/время&gt;</a:t>
            </a:r>
            <a:endParaRPr b="0" lang="ru-RU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2" name="PlaceHolder 7"/>
          <p:cNvSpPr>
            <a:spLocks noGrp="1"/>
          </p:cNvSpPr>
          <p:nvPr>
            <p:ph type="ftr" idx="5"/>
          </p:nvPr>
        </p:nvSpPr>
        <p:spPr>
          <a:xfrm>
            <a:off x="3124080" y="6356520"/>
            <a:ext cx="289440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&lt;нижний колонтитул&gt;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3" name="PlaceHolder 8"/>
          <p:cNvSpPr>
            <a:spLocks noGrp="1"/>
          </p:cNvSpPr>
          <p:nvPr>
            <p:ph type="sldNum" idx="6"/>
          </p:nvPr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29D79B91-5498-46B2-B7FD-86DAC3D0A846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&lt;номер&gt;</a:t>
            </a:fld>
            <a:endParaRPr b="0" lang="ru-RU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Master title style</a:t>
            </a:r>
            <a:endParaRPr b="0" lang="ru-RU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dt" idx="7"/>
          </p:nvPr>
        </p:nvSpPr>
        <p:spPr>
          <a:xfrm>
            <a:off x="457200" y="6356520"/>
            <a:ext cx="213264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4572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&lt;дата/время&gt;</a:t>
            </a:r>
            <a:endParaRPr b="0" lang="ru-RU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ftr" idx="8"/>
          </p:nvPr>
        </p:nvSpPr>
        <p:spPr>
          <a:xfrm>
            <a:off x="3124080" y="6356520"/>
            <a:ext cx="289440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&lt;нижний колонтитул&gt;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sldNum" idx="9"/>
          </p:nvPr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7F3B72E9-3973-46F1-90AD-E01F502D15D9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&lt;номер&gt;</a:t>
            </a:fld>
            <a:endParaRPr b="0" lang="ru-RU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dt" idx="10"/>
          </p:nvPr>
        </p:nvSpPr>
        <p:spPr>
          <a:xfrm>
            <a:off x="457200" y="6356520"/>
            <a:ext cx="213264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4572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&lt;дата/время&gt;</a:t>
            </a:r>
            <a:endParaRPr b="0" lang="ru-RU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ftr" idx="11"/>
          </p:nvPr>
        </p:nvSpPr>
        <p:spPr>
          <a:xfrm>
            <a:off x="3124080" y="6356520"/>
            <a:ext cx="289440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&lt;нижний колонтитул&gt;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sldNum" idx="12"/>
          </p:nvPr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80F653DF-64A9-4B23-9C45-C93AC2F53B5E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&lt;номер&gt;</a:t>
            </a:fld>
            <a:endParaRPr b="0" lang="ru-RU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520" cy="114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Для правки текста заглавия щёлкните мышью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2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520" cy="397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Для правки структуры щёлкните мышью</a:t>
            </a:r>
            <a:endParaRPr b="0" lang="ru-RU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Второй уровень структуры</a:t>
            </a:r>
            <a:endParaRPr b="0" lang="ru-RU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Третий уровень структуры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Четвёртый уровень структуры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Пятый уровень структуры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Шестой уровень структуры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Седьмой уровень структуры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ontent with Caption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457200" y="272880"/>
            <a:ext cx="3007080" cy="1161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Master title style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3575160" y="272880"/>
            <a:ext cx="5110560" cy="5852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343080" indent="-343080" defTabSz="4572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Master text styles</a:t>
            </a:r>
            <a:endParaRPr b="0" lang="ru-RU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743040" indent="-285840" defTabSz="4572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level</a:t>
            </a: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143000" indent="-228600" defTabSz="4572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level</a:t>
            </a:r>
            <a:endParaRPr b="0" lang="ru-RU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600200" indent="-228600" defTabSz="4572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level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057400" indent="-228600" defTabSz="4572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»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level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57200" y="1434960"/>
            <a:ext cx="3007080" cy="4690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457200">
              <a:lnSpc>
                <a:spcPct val="100000"/>
              </a:lnSpc>
              <a:spcBef>
                <a:spcPts val="281"/>
              </a:spcBef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Master text styles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 type="dt" idx="13"/>
          </p:nvPr>
        </p:nvSpPr>
        <p:spPr>
          <a:xfrm>
            <a:off x="457200" y="6356520"/>
            <a:ext cx="213264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4572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&lt;дата/время&gt;</a:t>
            </a:r>
            <a:endParaRPr b="0" lang="ru-RU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7" name="PlaceHolder 5"/>
          <p:cNvSpPr>
            <a:spLocks noGrp="1"/>
          </p:cNvSpPr>
          <p:nvPr>
            <p:ph type="ftr" idx="14"/>
          </p:nvPr>
        </p:nvSpPr>
        <p:spPr>
          <a:xfrm>
            <a:off x="3124080" y="6356520"/>
            <a:ext cx="289440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&lt;нижний колонтитул&gt;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8" name="PlaceHolder 6"/>
          <p:cNvSpPr>
            <a:spLocks noGrp="1"/>
          </p:cNvSpPr>
          <p:nvPr>
            <p:ph type="sldNum" idx="15"/>
          </p:nvPr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8EDD1C19-E161-45E7-B90E-2813D41F1549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&lt;номер&gt;</a:t>
            </a:fld>
            <a:endParaRPr b="0" lang="ru-RU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Picture with Caption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1792440" y="4800600"/>
            <a:ext cx="5485320" cy="565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Master title style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1792440" y="612720"/>
            <a:ext cx="5485320" cy="4113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Для правки структуры щёлкните мышью</a:t>
            </a:r>
            <a:endParaRPr b="0" lang="ru-RU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Второй уровень структуры</a:t>
            </a:r>
            <a:endParaRPr b="0" lang="ru-RU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Третий уровень структуры</a:t>
            </a:r>
            <a:endParaRPr b="0" lang="ru-RU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Четвёртый уровень структуры</a:t>
            </a:r>
            <a:endParaRPr b="0" lang="ru-RU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Пятый уровень структуры</a:t>
            </a:r>
            <a:endParaRPr b="0" lang="ru-RU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Шестой уровень структуры</a:t>
            </a:r>
            <a:endParaRPr b="0" lang="ru-RU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Седьмой уровень структуры</a:t>
            </a:r>
            <a:endParaRPr b="0" lang="ru-RU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1792440" y="5367240"/>
            <a:ext cx="5485320" cy="803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457200">
              <a:lnSpc>
                <a:spcPct val="100000"/>
              </a:lnSpc>
              <a:spcBef>
                <a:spcPts val="281"/>
              </a:spcBef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Master text styles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dt" idx="16"/>
          </p:nvPr>
        </p:nvSpPr>
        <p:spPr>
          <a:xfrm>
            <a:off x="457200" y="6356520"/>
            <a:ext cx="213264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4572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&lt;дата/время&gt;</a:t>
            </a:r>
            <a:endParaRPr b="0" lang="ru-RU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ftr" idx="17"/>
          </p:nvPr>
        </p:nvSpPr>
        <p:spPr>
          <a:xfrm>
            <a:off x="3124080" y="6356520"/>
            <a:ext cx="289440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&lt;нижний колонтитул&gt;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4" name="PlaceHolder 6"/>
          <p:cNvSpPr>
            <a:spLocks noGrp="1"/>
          </p:cNvSpPr>
          <p:nvPr>
            <p:ph type="sldNum" idx="18"/>
          </p:nvPr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3BC26963-831F-4B64-8E8D-2D03A4DB17F2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&lt;номер&gt;</a:t>
            </a:fld>
            <a:endParaRPr b="0" lang="ru-RU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Title Slid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320" cy="1468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Master title style</a:t>
            </a:r>
            <a:endParaRPr b="0" lang="ru-RU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dt" idx="19"/>
          </p:nvPr>
        </p:nvSpPr>
        <p:spPr>
          <a:xfrm>
            <a:off x="457200" y="6356520"/>
            <a:ext cx="213264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4572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&lt;дата/время&gt;</a:t>
            </a:r>
            <a:endParaRPr b="0" lang="ru-RU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ftr" idx="20"/>
          </p:nvPr>
        </p:nvSpPr>
        <p:spPr>
          <a:xfrm>
            <a:off x="3124080" y="6356520"/>
            <a:ext cx="289440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&lt;нижний колонтитул&gt;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 type="sldNum" idx="21"/>
          </p:nvPr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F6ECEBC0-8570-40EC-A74B-AFD801E91D73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&lt;номер&gt;</a:t>
            </a:fld>
            <a:endParaRPr b="0" lang="ru-RU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x" preserve="1">
  <p:cSld name="Title and Vertical Tex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Master title style</a:t>
            </a:r>
            <a:endParaRPr b="0" lang="ru-RU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8520" cy="4524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 vert="eaVert">
            <a:noAutofit/>
          </a:bodyPr>
          <a:p>
            <a:pPr marL="343080" indent="-343080" defTabSz="4572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Master text styles</a:t>
            </a:r>
            <a:endParaRPr b="0" lang="ru-RU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743040" indent="-285840" defTabSz="4572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level</a:t>
            </a: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143000" indent="-228600" defTabSz="4572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level</a:t>
            </a:r>
            <a:endParaRPr b="0" lang="ru-RU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600200" indent="-228600" defTabSz="4572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level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057400" indent="-228600" defTabSz="4572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»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level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 type="dt" idx="22"/>
          </p:nvPr>
        </p:nvSpPr>
        <p:spPr>
          <a:xfrm>
            <a:off x="457200" y="6356520"/>
            <a:ext cx="213264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4572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&lt;дата/время&gt;</a:t>
            </a:r>
            <a:endParaRPr b="0" lang="ru-RU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2" name="PlaceHolder 4"/>
          <p:cNvSpPr>
            <a:spLocks noGrp="1"/>
          </p:cNvSpPr>
          <p:nvPr>
            <p:ph type="ftr" idx="23"/>
          </p:nvPr>
        </p:nvSpPr>
        <p:spPr>
          <a:xfrm>
            <a:off x="3124080" y="6356520"/>
            <a:ext cx="289440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&lt;нижний колонтитул&gt;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3" name="PlaceHolder 5"/>
          <p:cNvSpPr>
            <a:spLocks noGrp="1"/>
          </p:cNvSpPr>
          <p:nvPr>
            <p:ph type="sldNum" idx="24"/>
          </p:nvPr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139A0823-4361-404C-A31B-B3934210678D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&lt;номер&gt;</a:t>
            </a:fld>
            <a:endParaRPr b="0" lang="ru-RU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itleAndTx" preserve="1">
  <p:cSld name="Vertical Title and Tex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629400" y="274680"/>
            <a:ext cx="2056320" cy="585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 vert="eaVert">
            <a:noAutofit/>
          </a:bodyPr>
          <a:p>
            <a:pPr indent="0" algn="ctr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Master title style</a:t>
            </a:r>
            <a:endParaRPr b="0" lang="ru-RU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457200" y="274680"/>
            <a:ext cx="6018840" cy="585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 vert="eaVert">
            <a:noAutofit/>
          </a:bodyPr>
          <a:p>
            <a:pPr marL="343080" indent="-343080" defTabSz="4572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Master text styles</a:t>
            </a:r>
            <a:endParaRPr b="0" lang="ru-RU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743040" indent="-285840" defTabSz="4572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level</a:t>
            </a: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143000" indent="-228600" defTabSz="4572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level</a:t>
            </a:r>
            <a:endParaRPr b="0" lang="ru-RU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600200" indent="-228600" defTabSz="4572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level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057400" indent="-228600" defTabSz="4572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»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level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dt" idx="25"/>
          </p:nvPr>
        </p:nvSpPr>
        <p:spPr>
          <a:xfrm>
            <a:off x="457200" y="6356520"/>
            <a:ext cx="213264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4572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&lt;дата/время&gt;</a:t>
            </a:r>
            <a:endParaRPr b="0" lang="ru-RU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7" name="PlaceHolder 4"/>
          <p:cNvSpPr>
            <a:spLocks noGrp="1"/>
          </p:cNvSpPr>
          <p:nvPr>
            <p:ph type="ftr" idx="26"/>
          </p:nvPr>
        </p:nvSpPr>
        <p:spPr>
          <a:xfrm>
            <a:off x="3124080" y="6356520"/>
            <a:ext cx="289440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&lt;нижний колонтитул&gt;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8" name="PlaceHolder 5"/>
          <p:cNvSpPr>
            <a:spLocks noGrp="1"/>
          </p:cNvSpPr>
          <p:nvPr>
            <p:ph type="sldNum" idx="27"/>
          </p:nvPr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DE669A98-E0E6-42C2-8A0E-08E70FB1869D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&lt;номер&gt;</a:t>
            </a:fld>
            <a:endParaRPr b="0" lang="ru-RU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jpeg"/><Relationship Id="rId3" Type="http://schemas.openxmlformats.org/officeDocument/2006/relationships/image" Target="../media/image3.png"/><Relationship Id="rId4" Type="http://schemas.openxmlformats.org/officeDocument/2006/relationships/slideLayout" Target="../slideLayouts/slideLayout4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image" Target="../media/image13.png"/><Relationship Id="rId3" Type="http://schemas.openxmlformats.org/officeDocument/2006/relationships/slideLayout" Target="../slideLayouts/slideLayout4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image" Target="../media/image14.png"/><Relationship Id="rId3" Type="http://schemas.openxmlformats.org/officeDocument/2006/relationships/slideLayout" Target="../slideLayouts/slideLayout4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image" Target="../media/image15.png"/><Relationship Id="rId3" Type="http://schemas.openxmlformats.org/officeDocument/2006/relationships/slideLayout" Target="../slideLayouts/slideLayout4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16.png"/><Relationship Id="rId3" Type="http://schemas.openxmlformats.org/officeDocument/2006/relationships/slideLayout" Target="../slideLayouts/slideLayout4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17.png"/><Relationship Id="rId3" Type="http://schemas.openxmlformats.org/officeDocument/2006/relationships/slideLayout" Target="../slideLayouts/slideLayout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4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4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png"/><Relationship Id="rId3" Type="http://schemas.openxmlformats.org/officeDocument/2006/relationships/slideLayout" Target="../slideLayouts/slideLayout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4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4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8.png"/><Relationship Id="rId3" Type="http://schemas.openxmlformats.org/officeDocument/2006/relationships/slideLayout" Target="../slideLayouts/slideLayout4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4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slideLayout" Target="../slideLayouts/slideLayout4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xtBox 1"/>
          <p:cNvSpPr/>
          <p:nvPr/>
        </p:nvSpPr>
        <p:spPr>
          <a:xfrm>
            <a:off x="1980000" y="1460160"/>
            <a:ext cx="5313600" cy="69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457200">
              <a:lnSpc>
                <a:spcPct val="100000"/>
              </a:lnSpc>
            </a:pPr>
            <a:r>
              <a:rPr b="1" lang="en-US" sz="4000" strike="noStrike" u="none">
                <a:solidFill>
                  <a:srgbClr val="ffffff"/>
                </a:solidFill>
                <a:effectLst/>
                <a:uFillTx/>
                <a:latin typeface="Calibri"/>
              </a:rPr>
              <a:t>Мониторинг WordPress</a:t>
            </a:r>
            <a:endParaRPr b="0" lang="ru-RU" sz="4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0" name="TextBox 2"/>
          <p:cNvSpPr/>
          <p:nvPr/>
        </p:nvSpPr>
        <p:spPr>
          <a:xfrm>
            <a:off x="473400" y="2520000"/>
            <a:ext cx="6006600" cy="82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457200">
              <a:lnSpc>
                <a:spcPct val="100000"/>
              </a:lnSpc>
            </a:pPr>
            <a:r>
              <a:rPr b="0" lang="en-US" sz="2400" strike="noStrike" u="none">
                <a:solidFill>
                  <a:srgbClr val="ffffff"/>
                </a:solidFill>
                <a:effectLst/>
                <a:uFillTx/>
                <a:latin typeface="Calibri"/>
              </a:rPr>
              <a:t>Для разработки системы мониторинга мной </a:t>
            </a:r>
            <a:endParaRPr b="0" lang="ru-RU" sz="2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b="0" lang="en-US" sz="2400" strike="noStrike" u="none">
                <a:solidFill>
                  <a:srgbClr val="ffffff"/>
                </a:solidFill>
                <a:effectLst/>
                <a:uFillTx/>
                <a:latin typeface="Calibri"/>
              </a:rPr>
              <a:t>были выбраны Zabbix, Grafana, Loki</a:t>
            </a:r>
            <a:endParaRPr b="0" lang="ru-RU" sz="2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61" name="" descr=""/>
          <p:cNvPicPr/>
          <p:nvPr/>
        </p:nvPicPr>
        <p:blipFill>
          <a:blip r:embed="rId1"/>
          <a:stretch/>
        </p:blipFill>
        <p:spPr>
          <a:xfrm>
            <a:off x="540000" y="3960000"/>
            <a:ext cx="2520000" cy="6602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62" name="" descr=""/>
          <p:cNvPicPr/>
          <p:nvPr/>
        </p:nvPicPr>
        <p:blipFill>
          <a:blip r:embed="rId2"/>
          <a:stretch/>
        </p:blipFill>
        <p:spPr>
          <a:xfrm>
            <a:off x="3780000" y="3600000"/>
            <a:ext cx="2199600" cy="12351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63" name="" descr=""/>
          <p:cNvPicPr/>
          <p:nvPr/>
        </p:nvPicPr>
        <p:blipFill>
          <a:blip r:embed="rId3"/>
          <a:stretch/>
        </p:blipFill>
        <p:spPr>
          <a:xfrm>
            <a:off x="6643800" y="3240000"/>
            <a:ext cx="1816200" cy="181620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TextBox 1"/>
          <p:cNvSpPr/>
          <p:nvPr/>
        </p:nvSpPr>
        <p:spPr>
          <a:xfrm>
            <a:off x="360000" y="360000"/>
            <a:ext cx="8998920" cy="718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457200">
              <a:lnSpc>
                <a:spcPct val="100000"/>
              </a:lnSpc>
            </a:pPr>
            <a:r>
              <a:rPr b="1" lang="en-US" sz="3200" strike="noStrike" u="none">
                <a:solidFill>
                  <a:srgbClr val="ffffff"/>
                </a:solidFill>
                <a:effectLst/>
                <a:uFillTx/>
                <a:latin typeface="Calibri"/>
              </a:rPr>
              <a:t>Grafana: Визуализация метрик ОС</a:t>
            </a:r>
            <a:endParaRPr b="0" lang="ru-RU" sz="3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96" name="TextBox 2"/>
          <p:cNvSpPr/>
          <p:nvPr/>
        </p:nvSpPr>
        <p:spPr>
          <a:xfrm>
            <a:off x="720000" y="1080000"/>
            <a:ext cx="581256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457200">
              <a:lnSpc>
                <a:spcPct val="100000"/>
              </a:lnSpc>
            </a:pP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Calibri"/>
              </a:rPr>
              <a:t>В качестве средства визуализации была выбрана Графана</a:t>
            </a:r>
            <a:br>
              <a:rPr sz="1800"/>
            </a:b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Calibri"/>
              </a:rPr>
              <a:t>Визуализация метрик ОС:</a:t>
            </a:r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97" name="" descr=""/>
          <p:cNvPicPr/>
          <p:nvPr/>
        </p:nvPicPr>
        <p:blipFill>
          <a:blip r:embed="rId1"/>
          <a:stretch/>
        </p:blipFill>
        <p:spPr>
          <a:xfrm>
            <a:off x="7121520" y="227160"/>
            <a:ext cx="1517760" cy="8521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98" name="" descr=""/>
          <p:cNvPicPr/>
          <p:nvPr/>
        </p:nvPicPr>
        <p:blipFill>
          <a:blip r:embed="rId2"/>
          <a:stretch/>
        </p:blipFill>
        <p:spPr>
          <a:xfrm>
            <a:off x="391680" y="2093760"/>
            <a:ext cx="8247960" cy="402588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extBox 1"/>
          <p:cNvSpPr/>
          <p:nvPr/>
        </p:nvSpPr>
        <p:spPr>
          <a:xfrm>
            <a:off x="360000" y="360000"/>
            <a:ext cx="5496840" cy="57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457200">
              <a:lnSpc>
                <a:spcPct val="100000"/>
              </a:lnSpc>
            </a:pPr>
            <a:r>
              <a:rPr b="1" lang="en-US" sz="3200" strike="noStrike" u="none">
                <a:solidFill>
                  <a:srgbClr val="ffffff"/>
                </a:solidFill>
                <a:effectLst/>
                <a:uFillTx/>
                <a:latin typeface="Calibri"/>
              </a:rPr>
              <a:t>Grafana: Визуализация MySQL</a:t>
            </a:r>
            <a:endParaRPr b="0" lang="ru-RU" sz="3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100" name="" descr=""/>
          <p:cNvPicPr/>
          <p:nvPr/>
        </p:nvPicPr>
        <p:blipFill>
          <a:blip r:embed="rId1"/>
          <a:stretch/>
        </p:blipFill>
        <p:spPr>
          <a:xfrm>
            <a:off x="7121520" y="227520"/>
            <a:ext cx="1517760" cy="8521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01" name="" descr=""/>
          <p:cNvPicPr/>
          <p:nvPr/>
        </p:nvPicPr>
        <p:blipFill>
          <a:blip r:embed="rId2"/>
          <a:stretch/>
        </p:blipFill>
        <p:spPr>
          <a:xfrm>
            <a:off x="540000" y="2190240"/>
            <a:ext cx="8304120" cy="356940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extBox 1"/>
          <p:cNvSpPr/>
          <p:nvPr/>
        </p:nvSpPr>
        <p:spPr>
          <a:xfrm>
            <a:off x="360000" y="360000"/>
            <a:ext cx="5869440" cy="57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457200">
              <a:lnSpc>
                <a:spcPct val="100000"/>
              </a:lnSpc>
            </a:pPr>
            <a:r>
              <a:rPr b="1" lang="en-US" sz="3200" strike="noStrike" u="none">
                <a:solidFill>
                  <a:srgbClr val="ffffff"/>
                </a:solidFill>
                <a:effectLst/>
                <a:uFillTx/>
                <a:latin typeface="Calibri"/>
              </a:rPr>
              <a:t>Grafana: Визуализация PHP-FPM</a:t>
            </a:r>
            <a:endParaRPr b="0" lang="ru-RU" sz="3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103" name="" descr=""/>
          <p:cNvPicPr/>
          <p:nvPr/>
        </p:nvPicPr>
        <p:blipFill>
          <a:blip r:embed="rId1"/>
          <a:stretch/>
        </p:blipFill>
        <p:spPr>
          <a:xfrm>
            <a:off x="7121520" y="227520"/>
            <a:ext cx="1517760" cy="8521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04" name="" descr=""/>
          <p:cNvPicPr/>
          <p:nvPr/>
        </p:nvPicPr>
        <p:blipFill>
          <a:blip r:embed="rId2"/>
          <a:stretch/>
        </p:blipFill>
        <p:spPr>
          <a:xfrm>
            <a:off x="399240" y="1800000"/>
            <a:ext cx="8240400" cy="403056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extBox 1"/>
          <p:cNvSpPr/>
          <p:nvPr/>
        </p:nvSpPr>
        <p:spPr>
          <a:xfrm>
            <a:off x="360000" y="360000"/>
            <a:ext cx="8998920" cy="718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457200">
              <a:lnSpc>
                <a:spcPct val="100000"/>
              </a:lnSpc>
            </a:pPr>
            <a:r>
              <a:rPr b="1" lang="en-US" sz="3200" strike="noStrike" u="none">
                <a:solidFill>
                  <a:srgbClr val="ffffff"/>
                </a:solidFill>
                <a:effectLst/>
                <a:uFillTx/>
                <a:latin typeface="Calibri"/>
              </a:rPr>
              <a:t>Grafana Explore: Логи</a:t>
            </a:r>
            <a:endParaRPr b="0" lang="ru-RU" sz="3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06" name="TextBox 2"/>
          <p:cNvSpPr/>
          <p:nvPr/>
        </p:nvSpPr>
        <p:spPr>
          <a:xfrm>
            <a:off x="638640" y="900000"/>
            <a:ext cx="4793760" cy="1232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457200">
              <a:lnSpc>
                <a:spcPct val="100000"/>
              </a:lnSpc>
            </a:pPr>
            <a:r>
              <a:rPr b="0" lang="en-US" sz="1500" strike="noStrike" u="none">
                <a:solidFill>
                  <a:srgbClr val="ffffff"/>
                </a:solidFill>
                <a:effectLst/>
                <a:uFillTx/>
                <a:latin typeface="Calibri"/>
              </a:rPr>
              <a:t>В качестве агента для сбора логов используется promtail.</a:t>
            </a:r>
            <a:endParaRPr b="0" lang="ru-RU" sz="15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b="0" lang="en-US" sz="1500" strike="noStrike" u="none">
                <a:solidFill>
                  <a:srgbClr val="ffffff"/>
                </a:solidFill>
                <a:effectLst/>
                <a:uFillTx/>
                <a:latin typeface="Calibri"/>
              </a:rPr>
              <a:t>Логи MySQL парсятся по лейблам:</a:t>
            </a:r>
            <a:endParaRPr b="0" lang="ru-RU" sz="15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b="0" lang="en-US" sz="1500" strike="noStrike" u="none">
                <a:solidFill>
                  <a:srgbClr val="ffffff"/>
                </a:solidFill>
                <a:effectLst/>
                <a:uFillTx/>
                <a:latin typeface="Calibri"/>
              </a:rPr>
              <a:t>- уз пользователя БД</a:t>
            </a:r>
            <a:endParaRPr b="0" lang="ru-RU" sz="15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b="0" lang="en-US" sz="1500" strike="noStrike" u="none">
                <a:solidFill>
                  <a:srgbClr val="ffffff"/>
                </a:solidFill>
                <a:effectLst/>
                <a:uFillTx/>
                <a:latin typeface="Calibri"/>
              </a:rPr>
              <a:t>-имя базы</a:t>
            </a:r>
            <a:endParaRPr b="0" lang="ru-RU" sz="15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b="0" lang="en-US" sz="1500" strike="noStrike" u="none">
                <a:solidFill>
                  <a:srgbClr val="ffffff"/>
                </a:solidFill>
                <a:effectLst/>
                <a:uFillTx/>
                <a:latin typeface="Calibri"/>
              </a:rPr>
              <a:t>-тип операции</a:t>
            </a:r>
            <a:endParaRPr b="0" lang="ru-RU" sz="15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107" name="" descr=""/>
          <p:cNvPicPr/>
          <p:nvPr/>
        </p:nvPicPr>
        <p:blipFill>
          <a:blip r:embed="rId1"/>
          <a:stretch/>
        </p:blipFill>
        <p:spPr>
          <a:xfrm>
            <a:off x="7020000" y="146880"/>
            <a:ext cx="1439280" cy="14392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08" name="" descr=""/>
          <p:cNvPicPr/>
          <p:nvPr/>
        </p:nvPicPr>
        <p:blipFill>
          <a:blip r:embed="rId2"/>
          <a:stretch/>
        </p:blipFill>
        <p:spPr>
          <a:xfrm rot="21586800">
            <a:off x="984240" y="2100960"/>
            <a:ext cx="7286760" cy="454464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TextBox 9"/>
          <p:cNvSpPr/>
          <p:nvPr/>
        </p:nvSpPr>
        <p:spPr>
          <a:xfrm>
            <a:off x="360000" y="360000"/>
            <a:ext cx="3925440" cy="57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457200">
              <a:lnSpc>
                <a:spcPct val="100000"/>
              </a:lnSpc>
            </a:pPr>
            <a:r>
              <a:rPr b="1" lang="en-US" sz="3200" strike="noStrike" u="none">
                <a:solidFill>
                  <a:srgbClr val="ffffff"/>
                </a:solidFill>
                <a:effectLst/>
                <a:uFillTx/>
                <a:latin typeface="Calibri"/>
              </a:rPr>
              <a:t>Grafana Explore: Логи</a:t>
            </a:r>
            <a:endParaRPr b="0" lang="ru-RU" sz="3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0" name="TextBox 10"/>
          <p:cNvSpPr/>
          <p:nvPr/>
        </p:nvSpPr>
        <p:spPr>
          <a:xfrm>
            <a:off x="638640" y="900000"/>
            <a:ext cx="4793760" cy="1233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457200">
              <a:lnSpc>
                <a:spcPct val="100000"/>
              </a:lnSpc>
            </a:pPr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111" name="" descr=""/>
          <p:cNvPicPr/>
          <p:nvPr/>
        </p:nvPicPr>
        <p:blipFill>
          <a:blip r:embed="rId1"/>
          <a:stretch/>
        </p:blipFill>
        <p:spPr>
          <a:xfrm>
            <a:off x="7020000" y="146880"/>
            <a:ext cx="1439280" cy="14392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12" name=""/>
          <p:cNvSpPr/>
          <p:nvPr/>
        </p:nvSpPr>
        <p:spPr>
          <a:xfrm>
            <a:off x="360000" y="938160"/>
            <a:ext cx="2734560" cy="264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Логи nginx парсятся по:</a:t>
            </a:r>
            <a:br>
              <a:rPr sz="1800"/>
            </a:br>
            <a:r>
              <a:rPr b="0" lang="ru-RU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remote_addr</a:t>
            </a:r>
            <a:endParaRPr b="0" lang="ru-RU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remote_user</a:t>
            </a:r>
            <a:endParaRPr b="0" lang="ru-RU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time_local</a:t>
            </a:r>
            <a:endParaRPr b="0" lang="ru-RU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method</a:t>
            </a:r>
            <a:endParaRPr b="0" lang="ru-RU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request</a:t>
            </a:r>
            <a:endParaRPr b="0" lang="ru-RU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protocol</a:t>
            </a:r>
            <a:endParaRPr b="0" lang="ru-RU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status</a:t>
            </a:r>
            <a:endParaRPr b="0" lang="ru-RU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body_bytes_sent</a:t>
            </a:r>
            <a:endParaRPr b="0" lang="ru-RU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http_referer</a:t>
            </a:r>
            <a:endParaRPr b="0" lang="ru-RU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http_user_agent</a:t>
            </a:r>
            <a:endParaRPr b="0" lang="ru-RU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113" name="" descr=""/>
          <p:cNvPicPr/>
          <p:nvPr/>
        </p:nvPicPr>
        <p:blipFill>
          <a:blip r:embed="rId2"/>
          <a:stretch/>
        </p:blipFill>
        <p:spPr>
          <a:xfrm>
            <a:off x="1980000" y="1309680"/>
            <a:ext cx="5579640" cy="525888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extBox 1"/>
          <p:cNvSpPr/>
          <p:nvPr/>
        </p:nvSpPr>
        <p:spPr>
          <a:xfrm>
            <a:off x="360000" y="360000"/>
            <a:ext cx="8998920" cy="718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457200">
              <a:lnSpc>
                <a:spcPct val="100000"/>
              </a:lnSpc>
            </a:pPr>
            <a:r>
              <a:rPr b="1" lang="en-US" sz="3200" strike="noStrike" u="none">
                <a:solidFill>
                  <a:srgbClr val="ffffff"/>
                </a:solidFill>
                <a:effectLst/>
                <a:uFillTx/>
                <a:latin typeface="Calibri"/>
              </a:rPr>
              <a:t>Результаты и выводы</a:t>
            </a:r>
            <a:endParaRPr b="0" lang="ru-RU" sz="3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5" name="TextBox 2"/>
          <p:cNvSpPr/>
          <p:nvPr/>
        </p:nvSpPr>
        <p:spPr>
          <a:xfrm>
            <a:off x="360000" y="900000"/>
            <a:ext cx="8638920" cy="158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457200">
              <a:lnSpc>
                <a:spcPct val="100000"/>
              </a:lnSpc>
            </a:pPr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b="0" lang="en-US" sz="2000" strike="noStrike" u="none">
                <a:solidFill>
                  <a:srgbClr val="ffffff"/>
                </a:solidFill>
                <a:effectLst/>
                <a:uFillTx/>
                <a:latin typeface="Calibri"/>
              </a:rPr>
              <a:t>1. Разработана система мониторинга ключевых компонентов WordPress</a:t>
            </a:r>
            <a:endParaRPr b="0" lang="ru-RU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b="0" lang="en-US" sz="2000" strike="noStrike" u="none">
                <a:solidFill>
                  <a:srgbClr val="ffffff"/>
                </a:solidFill>
                <a:effectLst/>
                <a:uFillTx/>
                <a:latin typeface="Calibri"/>
              </a:rPr>
              <a:t>2. Настроены алерты и визуализация</a:t>
            </a:r>
            <a:endParaRPr b="0" lang="ru-RU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b="0" lang="en-US" sz="2000" strike="noStrike" u="none">
                <a:solidFill>
                  <a:srgbClr val="ffffff"/>
                </a:solidFill>
                <a:effectLst/>
                <a:uFillTx/>
                <a:latin typeface="Calibri"/>
              </a:rPr>
              <a:t>3. Логи успешно парсятся и фильтруются</a:t>
            </a:r>
            <a:endParaRPr b="0" lang="ru-RU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b="0" lang="en-US" sz="2000" strike="noStrike" u="none">
                <a:solidFill>
                  <a:srgbClr val="ffffff"/>
                </a:solidFill>
                <a:effectLst/>
                <a:uFillTx/>
                <a:latin typeface="Calibri"/>
              </a:rPr>
              <a:t>4. Стек доказал свою применимость</a:t>
            </a:r>
            <a:endParaRPr b="0" lang="ru-RU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116" name="" descr=""/>
          <p:cNvPicPr/>
          <p:nvPr/>
        </p:nvPicPr>
        <p:blipFill>
          <a:blip r:embed="rId1"/>
          <a:stretch/>
        </p:blipFill>
        <p:spPr>
          <a:xfrm>
            <a:off x="4500000" y="2340000"/>
            <a:ext cx="4319640" cy="431964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extBox 1"/>
          <p:cNvSpPr/>
          <p:nvPr/>
        </p:nvSpPr>
        <p:spPr>
          <a:xfrm>
            <a:off x="360000" y="360000"/>
            <a:ext cx="8998920" cy="718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457200">
              <a:lnSpc>
                <a:spcPct val="100000"/>
              </a:lnSpc>
            </a:pPr>
            <a:r>
              <a:rPr b="1" lang="en-US" sz="3200" strike="noStrike" u="none">
                <a:solidFill>
                  <a:srgbClr val="ffffff"/>
                </a:solidFill>
                <a:effectLst/>
                <a:uFillTx/>
                <a:latin typeface="Calibri"/>
              </a:rPr>
              <a:t>Цель проекта</a:t>
            </a:r>
            <a:endParaRPr b="0" lang="ru-RU" sz="3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5" name="TextBox 2"/>
          <p:cNvSpPr/>
          <p:nvPr/>
        </p:nvSpPr>
        <p:spPr>
          <a:xfrm>
            <a:off x="505080" y="1260000"/>
            <a:ext cx="8638920" cy="341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457200">
              <a:lnSpc>
                <a:spcPct val="100000"/>
              </a:lnSpc>
            </a:pPr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b="0" lang="ru-RU" sz="2000" strike="noStrike" u="none">
                <a:solidFill>
                  <a:srgbClr val="ffffff"/>
                </a:solidFill>
                <a:effectLst/>
                <a:uFillTx/>
                <a:latin typeface="Calibri"/>
              </a:rPr>
              <a:t>Разработать</a:t>
            </a:r>
            <a:r>
              <a:rPr b="0" lang="en-US" sz="2000" strike="noStrike" u="none">
                <a:solidFill>
                  <a:srgbClr val="ffffff"/>
                </a:solidFill>
                <a:effectLst/>
                <a:uFillTx/>
                <a:latin typeface="Calibri"/>
              </a:rPr>
              <a:t> систему мониторинга для компонентов WordPress</a:t>
            </a:r>
            <a:endParaRPr b="0" lang="ru-RU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b="0" lang="en-US" sz="2000" strike="noStrike" u="none">
                <a:solidFill>
                  <a:srgbClr val="ffffff"/>
                </a:solidFill>
                <a:effectLst/>
                <a:uFillTx/>
                <a:latin typeface="Calibri"/>
              </a:rPr>
              <a:t>Использовать стек Zabbix + Grafana + Loki</a:t>
            </a:r>
            <a:endParaRPr b="0" lang="ru-RU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b="0" lang="en-US" sz="2000" strike="noStrike" u="none">
                <a:solidFill>
                  <a:srgbClr val="ffffff"/>
                </a:solidFill>
                <a:effectLst/>
                <a:uFillTx/>
                <a:latin typeface="Calibri"/>
              </a:rPr>
              <a:t>Визуализировать </a:t>
            </a:r>
            <a:r>
              <a:rPr b="0" lang="ru-RU" sz="2000" strike="noStrike" u="none">
                <a:solidFill>
                  <a:srgbClr val="ffffff"/>
                </a:solidFill>
                <a:effectLst/>
                <a:uFillTx/>
                <a:latin typeface="Calibri"/>
              </a:rPr>
              <a:t>метрики</a:t>
            </a:r>
            <a:r>
              <a:rPr b="0" lang="en-US" sz="2000" strike="noStrike" u="none">
                <a:solidFill>
                  <a:srgbClr val="ffffff"/>
                </a:solidFill>
                <a:effectLst/>
                <a:uFillTx/>
                <a:latin typeface="Calibri"/>
              </a:rPr>
              <a:t>, настроить оповещения, собрать и анализировать логи.</a:t>
            </a:r>
            <a:endParaRPr b="0" lang="ru-RU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b="0" lang="en-US" sz="2000" strike="noStrike" u="none">
                <a:solidFill>
                  <a:srgbClr val="ffffff"/>
                </a:solidFill>
                <a:effectLst/>
                <a:uFillTx/>
                <a:latin typeface="Calibri"/>
              </a:rPr>
              <a:t>Инсталляция WordPress включает в себя:</a:t>
            </a:r>
            <a:endParaRPr b="0" lang="ru-RU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b="0" lang="en-US" sz="2000" strike="noStrike" u="none">
                <a:solidFill>
                  <a:srgbClr val="ffffff"/>
                </a:solidFill>
                <a:effectLst/>
                <a:uFillTx/>
                <a:latin typeface="Calibri"/>
              </a:rPr>
              <a:t>-Ubuntu 22.04</a:t>
            </a:r>
            <a:endParaRPr b="0" lang="ru-RU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b="0" lang="en-US" sz="2000" strike="noStrike" u="none">
                <a:solidFill>
                  <a:srgbClr val="ffffff"/>
                </a:solidFill>
                <a:effectLst/>
                <a:uFillTx/>
                <a:latin typeface="Calibri"/>
              </a:rPr>
              <a:t>-Nginx</a:t>
            </a:r>
            <a:endParaRPr b="0" lang="ru-RU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b="0" lang="en-US" sz="2000" strike="noStrike" u="none">
                <a:solidFill>
                  <a:srgbClr val="ffffff"/>
                </a:solidFill>
                <a:effectLst/>
                <a:uFillTx/>
                <a:latin typeface="Calibri"/>
              </a:rPr>
              <a:t>-MySQL</a:t>
            </a:r>
            <a:endParaRPr b="0" lang="ru-RU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b="0" lang="en-US" sz="2000" strike="noStrike" u="none">
                <a:solidFill>
                  <a:srgbClr val="ffffff"/>
                </a:solidFill>
                <a:effectLst/>
                <a:uFillTx/>
                <a:latin typeface="Calibri"/>
              </a:rPr>
              <a:t>-PHP8.1-FPM</a:t>
            </a:r>
            <a:endParaRPr b="0" lang="ru-RU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defTabSz="457200">
              <a:lnSpc>
                <a:spcPct val="100000"/>
              </a:lnSpc>
            </a:pPr>
            <a:endParaRPr b="0" lang="ru-RU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extBox 1"/>
          <p:cNvSpPr/>
          <p:nvPr/>
        </p:nvSpPr>
        <p:spPr>
          <a:xfrm>
            <a:off x="144720" y="360000"/>
            <a:ext cx="6475680" cy="578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457200">
              <a:lnSpc>
                <a:spcPct val="100000"/>
              </a:lnSpc>
            </a:pPr>
            <a:r>
              <a:rPr b="1" lang="en-US" sz="3200" strike="noStrike" u="none">
                <a:solidFill>
                  <a:srgbClr val="ffffff"/>
                </a:solidFill>
                <a:effectLst/>
                <a:uFillTx/>
                <a:latin typeface="Calibri"/>
              </a:rPr>
              <a:t>Компоненты системы мониторинга</a:t>
            </a:r>
            <a:endParaRPr b="0" lang="ru-RU" sz="3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7" name="TextBox 2"/>
          <p:cNvSpPr/>
          <p:nvPr/>
        </p:nvSpPr>
        <p:spPr>
          <a:xfrm>
            <a:off x="180000" y="575640"/>
            <a:ext cx="8638920" cy="158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457200">
              <a:lnSpc>
                <a:spcPct val="100000"/>
              </a:lnSpc>
            </a:pPr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b="0" lang="en-US" sz="2000" strike="noStrike" u="none">
                <a:solidFill>
                  <a:srgbClr val="ffffff"/>
                </a:solidFill>
                <a:effectLst/>
                <a:uFillTx/>
                <a:latin typeface="Calibri"/>
                <a:ea typeface="Microsoft YaHei"/>
              </a:rPr>
              <a:t>Zabbix — сбор </a:t>
            </a:r>
            <a:r>
              <a:rPr b="0" lang="en-US" sz="2000" strike="noStrike" u="none">
                <a:solidFill>
                  <a:srgbClr val="ffffff"/>
                </a:solidFill>
                <a:effectLst/>
                <a:uFillTx/>
                <a:latin typeface="Calibri"/>
              </a:rPr>
              <a:t>метрик и алерты </a:t>
            </a:r>
            <a:endParaRPr b="0" lang="ru-RU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b="0" lang="en-US" sz="2000" strike="noStrike" u="none">
                <a:solidFill>
                  <a:srgbClr val="ffffff"/>
                </a:solidFill>
                <a:effectLst/>
                <a:uFillTx/>
                <a:latin typeface="Calibri"/>
              </a:rPr>
              <a:t>Grafana — визуализация данных</a:t>
            </a:r>
            <a:endParaRPr b="0" lang="ru-RU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b="0" lang="en-US" sz="2000" strike="noStrike" u="none">
                <a:solidFill>
                  <a:srgbClr val="ffffff"/>
                </a:solidFill>
                <a:effectLst/>
                <a:uFillTx/>
                <a:latin typeface="Calibri"/>
              </a:rPr>
              <a:t>Loki — сбор и анализ логов</a:t>
            </a:r>
            <a:endParaRPr b="0" lang="ru-RU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defTabSz="457200">
              <a:lnSpc>
                <a:spcPct val="100000"/>
              </a:lnSpc>
            </a:pPr>
            <a:endParaRPr b="0" lang="ru-RU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68" name="" descr=""/>
          <p:cNvPicPr/>
          <p:nvPr/>
        </p:nvPicPr>
        <p:blipFill>
          <a:blip r:embed="rId1"/>
          <a:stretch/>
        </p:blipFill>
        <p:spPr>
          <a:xfrm>
            <a:off x="3420000" y="1619280"/>
            <a:ext cx="4500360" cy="450036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extBox 1"/>
          <p:cNvSpPr/>
          <p:nvPr/>
        </p:nvSpPr>
        <p:spPr>
          <a:xfrm>
            <a:off x="360000" y="360000"/>
            <a:ext cx="8998920" cy="718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457200">
              <a:lnSpc>
                <a:spcPct val="100000"/>
              </a:lnSpc>
            </a:pPr>
            <a:r>
              <a:rPr b="1" lang="en-US" sz="3200" strike="noStrike" u="none">
                <a:solidFill>
                  <a:srgbClr val="ffffff"/>
                </a:solidFill>
                <a:effectLst/>
                <a:uFillTx/>
                <a:latin typeface="Calibri"/>
              </a:rPr>
              <a:t>Zabbix: Настройка хоста</a:t>
            </a:r>
            <a:endParaRPr b="0" lang="ru-RU" sz="3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0" name="TextBox 2"/>
          <p:cNvSpPr/>
          <p:nvPr/>
        </p:nvSpPr>
        <p:spPr>
          <a:xfrm>
            <a:off x="550080" y="1080000"/>
            <a:ext cx="79099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457200">
              <a:lnSpc>
                <a:spcPct val="100000"/>
              </a:lnSpc>
            </a:pP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Calibri"/>
              </a:rPr>
              <a:t>К хосту прилинковано 4 шаблона в соответствии с компонентами инсталляции:</a:t>
            </a:r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71" name="Picture 3" descr="Zabbix_logo.svg.png"/>
          <p:cNvPicPr/>
          <p:nvPr/>
        </p:nvPicPr>
        <p:blipFill>
          <a:blip r:embed="rId1"/>
          <a:stretch/>
        </p:blipFill>
        <p:spPr>
          <a:xfrm>
            <a:off x="7315200" y="182880"/>
            <a:ext cx="1370520" cy="3578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72" name="" descr=""/>
          <p:cNvPicPr/>
          <p:nvPr/>
        </p:nvPicPr>
        <p:blipFill>
          <a:blip r:embed="rId2"/>
          <a:stretch/>
        </p:blipFill>
        <p:spPr>
          <a:xfrm rot="21592800">
            <a:off x="725400" y="1497960"/>
            <a:ext cx="7685640" cy="522540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extBox 1"/>
          <p:cNvSpPr/>
          <p:nvPr/>
        </p:nvSpPr>
        <p:spPr>
          <a:xfrm>
            <a:off x="360000" y="360000"/>
            <a:ext cx="8998920" cy="718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457200">
              <a:lnSpc>
                <a:spcPct val="100000"/>
              </a:lnSpc>
            </a:pPr>
            <a:r>
              <a:rPr b="1" lang="en-US" sz="3200" strike="noStrike" u="none">
                <a:solidFill>
                  <a:srgbClr val="ffffff"/>
                </a:solidFill>
                <a:effectLst/>
                <a:uFillTx/>
                <a:latin typeface="Calibri"/>
              </a:rPr>
              <a:t>Zabbix: Метрики</a:t>
            </a:r>
            <a:endParaRPr b="0" lang="ru-RU" sz="3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4" name="TextBox 2"/>
          <p:cNvSpPr/>
          <p:nvPr/>
        </p:nvSpPr>
        <p:spPr>
          <a:xfrm>
            <a:off x="720000" y="1080000"/>
            <a:ext cx="68871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457200">
              <a:lnSpc>
                <a:spcPct val="100000"/>
              </a:lnSpc>
            </a:pP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Calibri"/>
              </a:rPr>
              <a:t>Пример метрик ОС. Используется zabbix-agent2 в пассивном режиме</a:t>
            </a:r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75" name="Picture 3" descr="Zabbix_logo.svg.png"/>
          <p:cNvPicPr/>
          <p:nvPr/>
        </p:nvPicPr>
        <p:blipFill>
          <a:blip r:embed="rId1"/>
          <a:stretch/>
        </p:blipFill>
        <p:spPr>
          <a:xfrm>
            <a:off x="7315200" y="182880"/>
            <a:ext cx="1370520" cy="3578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76" name="" descr=""/>
          <p:cNvPicPr/>
          <p:nvPr/>
        </p:nvPicPr>
        <p:blipFill>
          <a:blip r:embed="rId2"/>
          <a:stretch/>
        </p:blipFill>
        <p:spPr>
          <a:xfrm>
            <a:off x="720000" y="1620000"/>
            <a:ext cx="7249320" cy="498420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TextBox 3"/>
          <p:cNvSpPr/>
          <p:nvPr/>
        </p:nvSpPr>
        <p:spPr>
          <a:xfrm>
            <a:off x="360000" y="360000"/>
            <a:ext cx="3092400" cy="57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457200">
              <a:lnSpc>
                <a:spcPct val="100000"/>
              </a:lnSpc>
            </a:pPr>
            <a:r>
              <a:rPr b="1" lang="en-US" sz="3200" strike="noStrike" u="none">
                <a:solidFill>
                  <a:srgbClr val="ffffff"/>
                </a:solidFill>
                <a:effectLst/>
                <a:uFillTx/>
                <a:latin typeface="Calibri"/>
              </a:rPr>
              <a:t>Zabbix: Метрики</a:t>
            </a:r>
            <a:endParaRPr b="0" lang="ru-RU" sz="3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8" name="TextBox 4"/>
          <p:cNvSpPr/>
          <p:nvPr/>
        </p:nvSpPr>
        <p:spPr>
          <a:xfrm>
            <a:off x="720000" y="1080000"/>
            <a:ext cx="812160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457200">
              <a:lnSpc>
                <a:spcPct val="100000"/>
              </a:lnSpc>
            </a:pP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Calibri"/>
              </a:rPr>
              <a:t>Пример метрик MySQL. Мониторинг осуществляется с помощью плагина MySQL. </a:t>
            </a:r>
            <a:br>
              <a:rPr sz="1800"/>
            </a:b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Calibri"/>
              </a:rPr>
              <a:t>Подключение через unix-сокет. Для мониторинга была создана туз в базе</a:t>
            </a:r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79" name="Picture 1" descr="Zabbix_logo.svg.png"/>
          <p:cNvPicPr/>
          <p:nvPr/>
        </p:nvPicPr>
        <p:blipFill>
          <a:blip r:embed="rId1"/>
          <a:stretch/>
        </p:blipFill>
        <p:spPr>
          <a:xfrm>
            <a:off x="7315200" y="182880"/>
            <a:ext cx="1370520" cy="3578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80" name="" descr=""/>
          <p:cNvPicPr/>
          <p:nvPr/>
        </p:nvPicPr>
        <p:blipFill>
          <a:blip r:embed="rId2"/>
          <a:stretch/>
        </p:blipFill>
        <p:spPr>
          <a:xfrm>
            <a:off x="720000" y="1800000"/>
            <a:ext cx="7199640" cy="495000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TextBox 5"/>
          <p:cNvSpPr/>
          <p:nvPr/>
        </p:nvSpPr>
        <p:spPr>
          <a:xfrm>
            <a:off x="360000" y="360000"/>
            <a:ext cx="3092400" cy="57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457200">
              <a:lnSpc>
                <a:spcPct val="100000"/>
              </a:lnSpc>
            </a:pPr>
            <a:r>
              <a:rPr b="1" lang="en-US" sz="3200" strike="noStrike" u="none">
                <a:solidFill>
                  <a:srgbClr val="ffffff"/>
                </a:solidFill>
                <a:effectLst/>
                <a:uFillTx/>
                <a:latin typeface="Calibri"/>
              </a:rPr>
              <a:t>Zabbix: Метрики</a:t>
            </a:r>
            <a:endParaRPr b="0" lang="ru-RU" sz="3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82" name="TextBox 6"/>
          <p:cNvSpPr/>
          <p:nvPr/>
        </p:nvSpPr>
        <p:spPr>
          <a:xfrm>
            <a:off x="374400" y="1080000"/>
            <a:ext cx="70056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457200">
              <a:lnSpc>
                <a:spcPct val="100000"/>
              </a:lnSpc>
            </a:pP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Calibri"/>
              </a:rPr>
              <a:t>Пример метрик nginx. Мониторинг с помощью модуля заббикс агента</a:t>
            </a:r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83" name="Picture 2" descr="Zabbix_logo.svg.png"/>
          <p:cNvPicPr/>
          <p:nvPr/>
        </p:nvPicPr>
        <p:blipFill>
          <a:blip r:embed="rId1"/>
          <a:stretch/>
        </p:blipFill>
        <p:spPr>
          <a:xfrm>
            <a:off x="7315200" y="182880"/>
            <a:ext cx="1370520" cy="3578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84" name="" descr=""/>
          <p:cNvPicPr/>
          <p:nvPr/>
        </p:nvPicPr>
        <p:blipFill>
          <a:blip r:embed="rId2"/>
          <a:srcRect l="12659" t="0" r="0" b="21"/>
          <a:stretch/>
        </p:blipFill>
        <p:spPr>
          <a:xfrm>
            <a:off x="180000" y="2520000"/>
            <a:ext cx="8819640" cy="136296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TextBox 7"/>
          <p:cNvSpPr/>
          <p:nvPr/>
        </p:nvSpPr>
        <p:spPr>
          <a:xfrm>
            <a:off x="360000" y="360000"/>
            <a:ext cx="3092400" cy="57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457200">
              <a:lnSpc>
                <a:spcPct val="100000"/>
              </a:lnSpc>
            </a:pPr>
            <a:r>
              <a:rPr b="1" lang="en-US" sz="3200" strike="noStrike" u="none">
                <a:solidFill>
                  <a:srgbClr val="ffffff"/>
                </a:solidFill>
                <a:effectLst/>
                <a:uFillTx/>
                <a:latin typeface="Calibri"/>
              </a:rPr>
              <a:t>Zabbix: Метрики</a:t>
            </a:r>
            <a:endParaRPr b="0" lang="ru-RU" sz="3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86" name="TextBox 8"/>
          <p:cNvSpPr/>
          <p:nvPr/>
        </p:nvSpPr>
        <p:spPr>
          <a:xfrm>
            <a:off x="374400" y="1080000"/>
            <a:ext cx="63410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457200">
              <a:lnSpc>
                <a:spcPct val="100000"/>
              </a:lnSpc>
            </a:pP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Calibri"/>
              </a:rPr>
              <a:t>Пример метрик php-fpm. Мониторинг также с помощью агента</a:t>
            </a:r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87" name="Picture 4" descr="Zabbix_logo.svg.png"/>
          <p:cNvPicPr/>
          <p:nvPr/>
        </p:nvPicPr>
        <p:blipFill>
          <a:blip r:embed="rId1"/>
          <a:stretch/>
        </p:blipFill>
        <p:spPr>
          <a:xfrm>
            <a:off x="7315200" y="182880"/>
            <a:ext cx="1370520" cy="3578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88" name="" descr=""/>
          <p:cNvPicPr/>
          <p:nvPr/>
        </p:nvPicPr>
        <p:blipFill>
          <a:blip r:embed="rId2"/>
          <a:stretch/>
        </p:blipFill>
        <p:spPr>
          <a:xfrm>
            <a:off x="360000" y="2493000"/>
            <a:ext cx="8279640" cy="200664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extBox 1"/>
          <p:cNvSpPr/>
          <p:nvPr/>
        </p:nvSpPr>
        <p:spPr>
          <a:xfrm>
            <a:off x="360000" y="360000"/>
            <a:ext cx="8998920" cy="718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457200">
              <a:lnSpc>
                <a:spcPct val="100000"/>
              </a:lnSpc>
            </a:pPr>
            <a:r>
              <a:rPr b="1" lang="en-US" sz="3200" strike="noStrike" u="none">
                <a:solidFill>
                  <a:srgbClr val="ffffff"/>
                </a:solidFill>
                <a:effectLst/>
                <a:uFillTx/>
                <a:latin typeface="Calibri"/>
              </a:rPr>
              <a:t>Zabbix: Настройка алертов</a:t>
            </a:r>
            <a:endParaRPr b="0" lang="ru-RU" sz="3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90" name="TextBox 2"/>
          <p:cNvSpPr/>
          <p:nvPr/>
        </p:nvSpPr>
        <p:spPr>
          <a:xfrm>
            <a:off x="720000" y="1080000"/>
            <a:ext cx="77662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457200">
              <a:lnSpc>
                <a:spcPct val="100000"/>
              </a:lnSpc>
            </a:pP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Calibri"/>
              </a:rPr>
              <a:t>Алертинг осуществляется с помощью заббикса, канал оповещений - телеграм</a:t>
            </a:r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91" name="Picture 3" descr="Zabbix_logo.svg.png"/>
          <p:cNvPicPr/>
          <p:nvPr/>
        </p:nvPicPr>
        <p:blipFill>
          <a:blip r:embed="rId1"/>
          <a:stretch/>
        </p:blipFill>
        <p:spPr>
          <a:xfrm>
            <a:off x="7315200" y="182880"/>
            <a:ext cx="1370520" cy="3578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92" name="" descr=""/>
          <p:cNvPicPr/>
          <p:nvPr/>
        </p:nvPicPr>
        <p:blipFill>
          <a:blip r:embed="rId2"/>
          <a:stretch/>
        </p:blipFill>
        <p:spPr>
          <a:xfrm>
            <a:off x="4320000" y="1980000"/>
            <a:ext cx="4499640" cy="42170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93" name="" descr=""/>
          <p:cNvPicPr/>
          <p:nvPr/>
        </p:nvPicPr>
        <p:blipFill>
          <a:blip r:embed="rId3"/>
          <a:stretch/>
        </p:blipFill>
        <p:spPr>
          <a:xfrm>
            <a:off x="360000" y="1620000"/>
            <a:ext cx="4653000" cy="13640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94" name="" descr=""/>
          <p:cNvPicPr/>
          <p:nvPr/>
        </p:nvPicPr>
        <p:blipFill>
          <a:blip r:embed="rId4"/>
          <a:stretch/>
        </p:blipFill>
        <p:spPr>
          <a:xfrm>
            <a:off x="360000" y="2880000"/>
            <a:ext cx="4014720" cy="335448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</TotalTime>
  <Application>LibreOffice/25.2.3.2$Windows_X86_64 LibreOffice_project/bbb074479178df812d175f709636b368952c2ce3</Application>
  <AppVersion>15.0000</AppVersion>
  <Words>0</Words>
  <Paragraphs>0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2013-01-27T09:14:16Z</dcterms:created>
  <dc:creator/>
  <dc:description>generated using python-pptx</dc:description>
  <dc:language>ru-RU</dc:language>
  <cp:lastModifiedBy/>
  <dcterms:modified xsi:type="dcterms:W3CDTF">2025-05-13T10:06:43Z</dcterms:modified>
  <cp:revision>5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On-screen Show (4:3)</vt:lpwstr>
  </property>
</Properties>
</file>